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66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49"/>
    <a:srgbClr val="FCA82C"/>
    <a:srgbClr val="003635"/>
    <a:srgbClr val="CC3399"/>
    <a:srgbClr val="9EFF29"/>
    <a:srgbClr val="A4660C"/>
    <a:srgbClr val="952F69"/>
    <a:srgbClr val="FF856D"/>
    <a:srgbClr val="00585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7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02" y="-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96"/>
      </p:cViewPr>
      <p:guideLst/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661056E-BDAA-4242-BF19-B7A9892CB937}" type="datetimeFigureOut">
              <a:rPr lang="fa-IR" smtClean="0"/>
              <a:t>1441/07/10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23CF95-40F7-4CFB-ACB3-85A6EC72911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9408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کارگاه آموزشی مدیریت کنترل عفونت و حفاظت شغلی در اورژانس پیش بیمارستانی ویژه افسران کنترل عفونت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D4F4B9-0C23-4C1A-A58A-94BF1696864F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182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کارگاه آموزشی مدیریت کنترل عفونت و حفاظت شغلی در اورژانس پیش بیمارستانی ویژه افسران کنترل عفونت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D4F4B9-0C23-4C1A-A58A-94BF1696864F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602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کارگاه آموزشی مدیریت کنترل عفونت و حفاظت شغلی در اورژانس پیش بیمارستانی ویژه افسران کنترل عفونت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D4F4B9-0C23-4C1A-A58A-94BF1696864F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5814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کارگاه آموزشی مدیریت کنترل عفونت و حفاظت شغلی در اورژانس پیش بیمارستانی ویژه افسران کنترل عفونت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D4F4B9-0C23-4C1A-A58A-94BF1696864F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4354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کارگاه آموزشی مدیریت کنترل عفونت و حفاظت شغلی در اورژانس پیش بیمارستانی ویژه افسران کنترل عفونت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D4F4B9-0C23-4C1A-A58A-94BF1696864F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117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کارگاه آموزشی مدیریت کنترل عفونت و حفاظت شغلی در اورژانس پیش بیمارستانی ویژه افسران کنترل عفونت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D4F4B9-0C23-4C1A-A58A-94BF1696864F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3264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کارگاه آموزشی مدیریت کنترل عفونت و حفاظت شغلی در اورژانس پیش بیمارستانی ویژه افسران کنترل عفونت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D4F4B9-0C23-4C1A-A58A-94BF1696864F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8061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کارگاه آموزشی مدیریت کنترل عفونت و حفاظت شغلی در اورژانس پیش بیمارستانی ویژه افسران کنترل عفونت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D4F4B9-0C23-4C1A-A58A-94BF1696864F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034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آموزش اورژانس 115 مشهد  </a:t>
            </a:r>
            <a:r>
              <a:rPr lang="en-US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6D56A-FF39-4B08-A72C-100716619CBB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7775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آموزش اورژانس 115 مشهد  </a:t>
            </a:r>
            <a:r>
              <a:rPr lang="en-US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394A7-56AC-4B7B-BF91-BB6DF88169BE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2525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841772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2701528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057651"/>
            <a:ext cx="2057400" cy="273844"/>
          </a:xfrm>
        </p:spPr>
        <p:txBody>
          <a:bodyPr/>
          <a:lstStyle/>
          <a:p>
            <a:fld id="{17541E98-A8B7-40D2-9E67-A4F5DBB30A88}" type="datetime8">
              <a:rPr lang="fa-IR" smtClean="0"/>
              <a:t>20/مارس/4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057651"/>
            <a:ext cx="3843665" cy="273844"/>
          </a:xfrm>
        </p:spPr>
        <p:txBody>
          <a:bodyPr/>
          <a:lstStyle/>
          <a:p>
            <a:r>
              <a:rPr lang="fa-IR" smtClean="0"/>
              <a:t>سازمان اورژانس کشور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057650"/>
            <a:ext cx="578317" cy="273844"/>
          </a:xfrm>
        </p:spPr>
        <p:txBody>
          <a:bodyPr/>
          <a:lstStyle/>
          <a:p>
            <a:fld id="{DB549D66-13BB-4AF8-A51F-972A08BCC3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021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687114"/>
            <a:ext cx="3658792" cy="2656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87114"/>
            <a:ext cx="3656408" cy="2656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A52-38C1-4615-9FBB-90F1D7FD516D}" type="datetime8">
              <a:rPr lang="fa-IR" smtClean="0"/>
              <a:t>20/مارس/4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سازمان اورژانس کشور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9D66-13BB-4AF8-A51F-972A08BCC3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270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6" y="286391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253" y="155229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253" y="2024688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9374" y="155229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9374" y="2024688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64" r:id="rId11"/>
    <p:sldLayoutId id="2147483665" r:id="rId12"/>
    <p:sldLayoutId id="214748366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3" y="0"/>
            <a:ext cx="1153491" cy="1262055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 bwMode="auto">
          <a:xfrm>
            <a:off x="0" y="1172093"/>
            <a:ext cx="4342411" cy="226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fa-IR" sz="40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استراتژی های پیشگیری در اورژانس پیش بیمارستانی</a:t>
            </a:r>
            <a:endParaRPr lang="en-US" sz="40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50800"/>
            <a:ext cx="7429500" cy="1108075"/>
          </a:xfrm>
        </p:spPr>
        <p:txBody>
          <a:bodyPr>
            <a:normAutofit/>
          </a:bodyPr>
          <a:lstStyle/>
          <a:p>
            <a:pPr algn="ctr"/>
            <a:r>
              <a:rPr lang="fa-IR" sz="2100" b="1" dirty="0">
                <a:solidFill>
                  <a:srgbClr val="FF2549"/>
                </a:solidFill>
                <a:cs typeface="B Nazanin" panose="00000400000000000000" pitchFamily="2" charset="-78"/>
              </a:rPr>
              <a:t>توجه به سندرم‌های بالینی و غربالگری سندرمی</a:t>
            </a:r>
            <a:r>
              <a:rPr lang="fa-IR" sz="2100" dirty="0">
                <a:solidFill>
                  <a:srgbClr val="FF2549"/>
                </a:solidFill>
                <a:cs typeface="B Nazanin" panose="00000400000000000000" pitchFamily="2" charset="-78"/>
              </a:rPr>
              <a:t>: نظام مراقبت سندرمیک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79912392"/>
              </p:ext>
            </p:extLst>
          </p:nvPr>
        </p:nvGraphicFramePr>
        <p:xfrm>
          <a:off x="0" y="1158875"/>
          <a:ext cx="7755591" cy="282017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68788"/>
                <a:gridCol w="1986803"/>
              </a:tblGrid>
              <a:tr h="736092"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100" b="1" dirty="0">
                          <a:effectLst/>
                          <a:cs typeface="B Nazanin" panose="00000400000000000000" pitchFamily="2" charset="-78"/>
                        </a:rPr>
                        <a:t>شکایت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139" marR="52139" marT="26070" marB="26070" anchor="ctr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100" b="1">
                          <a:effectLst/>
                          <a:cs typeface="B Nazanin" panose="00000400000000000000" pitchFamily="2" charset="-78"/>
                        </a:rPr>
                        <a:t>نوع احتیاطات پیشنهادی</a:t>
                      </a:r>
                      <a:endParaRPr lang="en-US" sz="2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741524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a-IR" sz="2100" b="1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100" b="1" dirty="0" smtClean="0">
                          <a:effectLst/>
                          <a:cs typeface="B Nazanin" panose="00000400000000000000" pitchFamily="2" charset="-78"/>
                        </a:rPr>
                        <a:t>تب </a:t>
                      </a:r>
                      <a:r>
                        <a:rPr lang="ar-SA" sz="2100" b="1" dirty="0">
                          <a:effectLst/>
                          <a:cs typeface="B Nazanin" panose="00000400000000000000" pitchFamily="2" charset="-78"/>
                        </a:rPr>
                        <a:t>و سردرد و بدی حال عمومی با سابقه تماس با دام، سفر به کشورهای افریقائی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100" b="1" dirty="0">
                          <a:effectLst/>
                          <a:cs typeface="B Nazanin" panose="00000400000000000000" pitchFamily="2" charset="-78"/>
                        </a:rPr>
                        <a:t>استنشاقی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139" marR="52139" marT="26070" marB="26070" anchor="ctr"/>
                </a:tc>
              </a:tr>
              <a:tr h="741524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a-IR" sz="2100" b="1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100" b="1" dirty="0" smtClean="0">
                          <a:effectLst/>
                          <a:cs typeface="B Nazanin" panose="00000400000000000000" pitchFamily="2" charset="-78"/>
                        </a:rPr>
                        <a:t>تب </a:t>
                      </a:r>
                      <a:r>
                        <a:rPr lang="ar-SA" sz="2100" b="1" dirty="0">
                          <a:effectLst/>
                          <a:cs typeface="B Nazanin" panose="00000400000000000000" pitchFamily="2" charset="-78"/>
                        </a:rPr>
                        <a:t>و سردرد شدید با یا بدون اختلال هوشیاری( با یا بدون سفتی گردن)(مننژیت، مننگوانسفالیت)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100" b="1" dirty="0">
                          <a:effectLst/>
                          <a:cs typeface="B Nazanin" panose="00000400000000000000" pitchFamily="2" charset="-78"/>
                        </a:rPr>
                        <a:t>قطره ای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139" marR="52139" marT="26070" marB="26070" anchor="ctr"/>
                </a:tc>
              </a:tr>
              <a:tr h="601035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a-IR" sz="2100" b="1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100" b="1" dirty="0" smtClean="0">
                          <a:effectLst/>
                          <a:cs typeface="B Nazanin" panose="00000400000000000000" pitchFamily="2" charset="-78"/>
                        </a:rPr>
                        <a:t>سندرم </a:t>
                      </a:r>
                      <a:r>
                        <a:rPr lang="ar-SA" sz="2100" b="1" dirty="0">
                          <a:effectLst/>
                          <a:cs typeface="B Nazanin" panose="00000400000000000000" pitchFamily="2" charset="-78"/>
                        </a:rPr>
                        <a:t>فلج شل حاد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100" b="1" dirty="0">
                          <a:effectLst/>
                          <a:cs typeface="B Nazanin" panose="00000400000000000000" pitchFamily="2" charset="-78"/>
                        </a:rPr>
                        <a:t>تماسی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139" marR="52139" marT="26070" marB="2607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80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50800"/>
            <a:ext cx="7429500" cy="1108075"/>
          </a:xfrm>
        </p:spPr>
        <p:txBody>
          <a:bodyPr>
            <a:normAutofit/>
          </a:bodyPr>
          <a:lstStyle/>
          <a:p>
            <a:pPr algn="ctr"/>
            <a:r>
              <a:rPr lang="fa-IR" sz="2100" b="1" dirty="0">
                <a:solidFill>
                  <a:srgbClr val="FF2549"/>
                </a:solidFill>
                <a:cs typeface="B Nazanin" panose="00000400000000000000" pitchFamily="2" charset="-78"/>
              </a:rPr>
              <a:t>توجه به سندرم‌های بالینی و غربالگری سندرمی</a:t>
            </a:r>
            <a:r>
              <a:rPr lang="fa-IR" sz="2100" dirty="0">
                <a:solidFill>
                  <a:srgbClr val="FF2549"/>
                </a:solidFill>
                <a:cs typeface="B Nazanin" panose="00000400000000000000" pitchFamily="2" charset="-78"/>
              </a:rPr>
              <a:t>: نظام مراقبت سندرمیک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45938705"/>
              </p:ext>
            </p:extLst>
          </p:nvPr>
        </p:nvGraphicFramePr>
        <p:xfrm>
          <a:off x="0" y="1011325"/>
          <a:ext cx="7755591" cy="3158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68788"/>
                <a:gridCol w="1986803"/>
              </a:tblGrid>
              <a:tr h="736092"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100" b="1" dirty="0">
                          <a:effectLst/>
                          <a:cs typeface="B Nazanin" panose="00000400000000000000" pitchFamily="2" charset="-78"/>
                        </a:rPr>
                        <a:t>شکایت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139" marR="52139" marT="26070" marB="26070" anchor="ctr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100" b="1">
                          <a:effectLst/>
                          <a:cs typeface="B Nazanin" panose="00000400000000000000" pitchFamily="2" charset="-78"/>
                        </a:rPr>
                        <a:t>نوع احتیاطات پیشنهادی</a:t>
                      </a:r>
                      <a:endParaRPr lang="en-US" sz="2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420186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a-IR" sz="2100" b="1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100" b="1" dirty="0" smtClean="0">
                          <a:effectLst/>
                          <a:cs typeface="B Nazanin" panose="00000400000000000000" pitchFamily="2" charset="-78"/>
                        </a:rPr>
                        <a:t>زخم </a:t>
                      </a:r>
                      <a:r>
                        <a:rPr lang="ar-SA" sz="2100" b="1" dirty="0">
                          <a:effectLst/>
                          <a:cs typeface="B Nazanin" panose="00000400000000000000" pitchFamily="2" charset="-78"/>
                        </a:rPr>
                        <a:t>یا توده دارای ترشح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100" b="1">
                          <a:effectLst/>
                          <a:cs typeface="B Nazanin" panose="00000400000000000000" pitchFamily="2" charset="-78"/>
                        </a:rPr>
                        <a:t>تماسی</a:t>
                      </a:r>
                      <a:endParaRPr lang="en-US" sz="2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139" marR="52139" marT="26070" marB="26070" anchor="ctr"/>
                </a:tc>
              </a:tr>
              <a:tr h="741524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a-IR" sz="2100" b="1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100" b="1" dirty="0" smtClean="0">
                          <a:effectLst/>
                          <a:cs typeface="B Nazanin" panose="00000400000000000000" pitchFamily="2" charset="-78"/>
                        </a:rPr>
                        <a:t>تب </a:t>
                      </a:r>
                      <a:r>
                        <a:rPr lang="ar-SA" sz="2100" b="1" dirty="0">
                          <a:effectLst/>
                          <a:cs typeface="B Nazanin" panose="00000400000000000000" pitchFamily="2" charset="-78"/>
                        </a:rPr>
                        <a:t>و علائم </a:t>
                      </a:r>
                      <a:r>
                        <a:rPr lang="ar-SA" sz="2100" b="1" dirty="0" smtClean="0">
                          <a:effectLst/>
                          <a:cs typeface="B Nazanin" panose="00000400000000000000" pitchFamily="2" charset="-78"/>
                        </a:rPr>
                        <a:t>گوارشی</a:t>
                      </a:r>
                      <a:r>
                        <a:rPr lang="fa-IR" sz="2100" b="1" dirty="0" smtClean="0">
                          <a:effectLst/>
                          <a:cs typeface="B Nazanin" panose="00000400000000000000" pitchFamily="2" charset="-78"/>
                        </a:rPr>
                        <a:t>،</a:t>
                      </a:r>
                      <a:r>
                        <a:rPr lang="ar-SA" sz="2100" b="1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100" b="1" dirty="0">
                          <a:effectLst/>
                          <a:cs typeface="B Nazanin" panose="00000400000000000000" pitchFamily="2" charset="-78"/>
                        </a:rPr>
                        <a:t>استفراغ با یا بدون اسهال حاد یا اسهال خونی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100" b="1">
                          <a:effectLst/>
                          <a:cs typeface="B Nazanin" panose="00000400000000000000" pitchFamily="2" charset="-78"/>
                        </a:rPr>
                        <a:t>تماسی</a:t>
                      </a:r>
                      <a:endParaRPr lang="en-US" sz="2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139" marR="52139" marT="26070" marB="26070" anchor="ctr"/>
                </a:tc>
              </a:tr>
              <a:tr h="420186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a-IR" sz="2100" b="1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100" b="1" dirty="0" smtClean="0">
                          <a:effectLst/>
                          <a:cs typeface="B Nazanin" panose="00000400000000000000" pitchFamily="2" charset="-78"/>
                        </a:rPr>
                        <a:t>سندرم </a:t>
                      </a:r>
                      <a:r>
                        <a:rPr lang="ar-SA" sz="2100" b="1" dirty="0">
                          <a:effectLst/>
                          <a:cs typeface="B Nazanin" panose="00000400000000000000" pitchFamily="2" charset="-78"/>
                        </a:rPr>
                        <a:t>زردی حاد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100" b="1">
                          <a:effectLst/>
                          <a:cs typeface="B Nazanin" panose="00000400000000000000" pitchFamily="2" charset="-78"/>
                        </a:rPr>
                        <a:t>تماسی</a:t>
                      </a:r>
                      <a:endParaRPr lang="en-US" sz="2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139" marR="52139" marT="26070" marB="26070" anchor="ctr"/>
                </a:tc>
              </a:tr>
              <a:tr h="420186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a-IR" sz="2100" b="1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100" b="1" dirty="0" smtClean="0">
                          <a:effectLst/>
                          <a:cs typeface="B Nazanin" panose="00000400000000000000" pitchFamily="2" charset="-78"/>
                        </a:rPr>
                        <a:t>سندروم </a:t>
                      </a:r>
                      <a:r>
                        <a:rPr lang="ar-SA" sz="2100" b="1" dirty="0">
                          <a:effectLst/>
                          <a:cs typeface="B Nazanin" panose="00000400000000000000" pitchFamily="2" charset="-78"/>
                        </a:rPr>
                        <a:t>مرگ غیرمنتظره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100" b="1">
                          <a:effectLst/>
                          <a:cs typeface="B Nazanin" panose="00000400000000000000" pitchFamily="2" charset="-78"/>
                        </a:rPr>
                        <a:t>استنشاقی و تماسی</a:t>
                      </a:r>
                      <a:endParaRPr lang="en-US" sz="2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139" marR="52139" marT="26070" marB="26070" anchor="ctr"/>
                </a:tc>
              </a:tr>
              <a:tr h="420186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a-IR" sz="2100" b="1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100" b="1" dirty="0" smtClean="0">
                          <a:effectLst/>
                          <a:cs typeface="B Nazanin" panose="00000400000000000000" pitchFamily="2" charset="-78"/>
                        </a:rPr>
                        <a:t>سندروم </a:t>
                      </a:r>
                      <a:r>
                        <a:rPr lang="ar-SA" sz="2100" b="1" dirty="0">
                          <a:effectLst/>
                          <a:cs typeface="B Nazanin" panose="00000400000000000000" pitchFamily="2" charset="-78"/>
                        </a:rPr>
                        <a:t>شوک عفونی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100" b="1" dirty="0">
                          <a:effectLst/>
                          <a:cs typeface="B Nazanin" panose="00000400000000000000" pitchFamily="2" charset="-78"/>
                        </a:rPr>
                        <a:t>برحسب تابلوی اولیه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139" marR="52139" marT="26070" marB="2607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3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استراتژی‌های پیشگیری در اورژانس پیش بیمارستانی</a:t>
            </a:r>
            <a:endParaRPr lang="fa-IR" sz="32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200150"/>
            <a:ext cx="7099069" cy="3394075"/>
          </a:xfrm>
        </p:spPr>
        <p:txBody>
          <a:bodyPr>
            <a:normAutofit/>
          </a:bodyPr>
          <a:lstStyle/>
          <a:p>
            <a:pPr lvl="0" algn="r" rtl="1"/>
            <a:r>
              <a:rPr lang="fa-IR" sz="2000" b="1" dirty="0" smtClean="0">
                <a:cs typeface="B Nazanin" panose="00000400000000000000" pitchFamily="2" charset="-78"/>
              </a:rPr>
              <a:t>احتیاط‌های </a:t>
            </a:r>
            <a:r>
              <a:rPr lang="fa-IR" sz="2000" b="1" dirty="0">
                <a:cs typeface="B Nazanin" panose="00000400000000000000" pitchFamily="2" charset="-78"/>
              </a:rPr>
              <a:t>استاندارد.</a:t>
            </a:r>
            <a:endParaRPr lang="en-US" sz="20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2000" b="1" dirty="0" smtClean="0">
                <a:cs typeface="B Nazanin" panose="00000400000000000000" pitchFamily="2" charset="-78"/>
              </a:rPr>
              <a:t>احتیاط‌ها </a:t>
            </a:r>
            <a:r>
              <a:rPr lang="fa-IR" sz="2000" b="1" dirty="0">
                <a:cs typeface="B Nazanin" panose="00000400000000000000" pitchFamily="2" charset="-78"/>
              </a:rPr>
              <a:t>بر اساس راه انتقال.</a:t>
            </a:r>
            <a:endParaRPr lang="en-US" sz="20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2000" b="1" dirty="0">
                <a:cs typeface="B Nazanin" panose="00000400000000000000" pitchFamily="2" charset="-78"/>
              </a:rPr>
              <a:t>توجه به سندرم‌های بالینی و غربالگری </a:t>
            </a:r>
            <a:r>
              <a:rPr lang="fa-IR" sz="2000" b="1" dirty="0" smtClean="0">
                <a:cs typeface="B Nazanin" panose="00000400000000000000" pitchFamily="2" charset="-78"/>
              </a:rPr>
              <a:t>سندرمی</a:t>
            </a:r>
            <a:r>
              <a:rPr lang="fa-IR" sz="2000" dirty="0" smtClean="0">
                <a:cs typeface="B Nazanin" panose="00000400000000000000" pitchFamily="2" charset="-78"/>
              </a:rPr>
              <a:t>(نظام مراقبت سندرمیک)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8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6375"/>
            <a:ext cx="4954385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sz="3600" b="1" dirty="0">
                <a:solidFill>
                  <a:srgbClr val="FFFF00"/>
                </a:solidFill>
                <a:cs typeface="B Nazanin" panose="00000400000000000000" pitchFamily="2" charset="-78"/>
              </a:rPr>
              <a:t>اجزاء احتياطهاي استاندارد</a:t>
            </a:r>
            <a:endParaRPr lang="en-US" sz="3600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023360" y="1523338"/>
            <a:ext cx="5120640" cy="2258954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AutoNum type="arabicPeriod"/>
              <a:defRPr/>
            </a:pPr>
            <a:r>
              <a:rPr lang="fa-IR" sz="1800" dirty="0" smtClean="0">
                <a:cs typeface="B Nazanin" panose="00000400000000000000" pitchFamily="2" charset="-78"/>
              </a:rPr>
              <a:t>رعایت بهداشت دستها</a:t>
            </a:r>
          </a:p>
          <a:p>
            <a:pPr marL="457200" indent="-457200" algn="r" rtl="1">
              <a:buFont typeface="Wingdings" panose="05000000000000000000" pitchFamily="2" charset="2"/>
              <a:buAutoNum type="arabicPeriod"/>
              <a:defRPr/>
            </a:pPr>
            <a:r>
              <a:rPr lang="fa-IR" sz="1800" dirty="0" smtClean="0">
                <a:cs typeface="B Nazanin" panose="00000400000000000000" pitchFamily="2" charset="-78"/>
              </a:rPr>
              <a:t>استفاده از دستكش</a:t>
            </a:r>
          </a:p>
          <a:p>
            <a:pPr marL="457200" indent="-457200" algn="r" rtl="1">
              <a:buFont typeface="Wingdings" panose="05000000000000000000" pitchFamily="2" charset="2"/>
              <a:buAutoNum type="arabicPeriod"/>
              <a:defRPr/>
            </a:pPr>
            <a:r>
              <a:rPr lang="fa-IR" sz="1800" dirty="0" smtClean="0">
                <a:cs typeface="B Nazanin" panose="00000400000000000000" pitchFamily="2" charset="-78"/>
              </a:rPr>
              <a:t>استفاده از گان ، </a:t>
            </a:r>
          </a:p>
          <a:p>
            <a:pPr marL="457200" indent="-457200" algn="r" rtl="1">
              <a:buFont typeface="Wingdings" panose="05000000000000000000" pitchFamily="2" charset="2"/>
              <a:buAutoNum type="arabicPeriod"/>
              <a:defRPr/>
            </a:pPr>
            <a:r>
              <a:rPr lang="fa-IR" sz="1800" dirty="0" smtClean="0">
                <a:cs typeface="B Nazanin" panose="00000400000000000000" pitchFamily="2" charset="-78"/>
              </a:rPr>
              <a:t>استفاده از ماسك ، محافظ چشم ، محافظ صورت </a:t>
            </a:r>
          </a:p>
          <a:p>
            <a:pPr marL="457200" indent="-457200" algn="r" rtl="1">
              <a:buFont typeface="Wingdings" panose="05000000000000000000" pitchFamily="2" charset="2"/>
              <a:buAutoNum type="arabicPeriod"/>
              <a:defRPr/>
            </a:pPr>
            <a:r>
              <a:rPr lang="fa-IR" sz="1800" dirty="0" smtClean="0">
                <a:cs typeface="B Nazanin" panose="00000400000000000000" pitchFamily="2" charset="-78"/>
              </a:rPr>
              <a:t>مواجهه با  سرسوزن و ساير اجسام نوك تيز و برنده و دفع آنها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2527069" y="3254955"/>
            <a:ext cx="6616931" cy="1974100"/>
          </a:xfrm>
        </p:spPr>
        <p:txBody>
          <a:bodyPr>
            <a:noAutofit/>
          </a:bodyPr>
          <a:lstStyle/>
          <a:p>
            <a:pPr marL="457200" indent="-457200" algn="r" rtl="1">
              <a:buFont typeface="Wingdings" panose="05000000000000000000" pitchFamily="2" charset="2"/>
              <a:buAutoNum type="arabicPeriod" startAt="6"/>
              <a:defRPr/>
            </a:pPr>
            <a:r>
              <a:rPr lang="fa-IR" sz="1600" dirty="0">
                <a:cs typeface="B Nazanin" panose="00000400000000000000" pitchFamily="2" charset="-78"/>
              </a:rPr>
              <a:t>لوازم مراقبت از بيمار</a:t>
            </a:r>
          </a:p>
          <a:p>
            <a:pPr marL="457200" indent="-457200" algn="r" rtl="1">
              <a:buFont typeface="Wingdings" panose="05000000000000000000" pitchFamily="2" charset="2"/>
              <a:buAutoNum type="arabicPeriod" startAt="6"/>
              <a:defRPr/>
            </a:pPr>
            <a:r>
              <a:rPr lang="fa-IR" sz="1600" dirty="0">
                <a:cs typeface="B Nazanin" panose="00000400000000000000" pitchFamily="2" charset="-78"/>
              </a:rPr>
              <a:t>ملحفه و البسه</a:t>
            </a:r>
          </a:p>
          <a:p>
            <a:pPr marL="457200" indent="-457200" algn="r" rtl="1">
              <a:buFont typeface="Wingdings" panose="05000000000000000000" pitchFamily="2" charset="2"/>
              <a:buAutoNum type="arabicPeriod" startAt="6"/>
              <a:defRPr/>
            </a:pPr>
            <a:r>
              <a:rPr lang="fa-IR" sz="1600" dirty="0">
                <a:cs typeface="B Nazanin" panose="00000400000000000000" pitchFamily="2" charset="-78"/>
              </a:rPr>
              <a:t>محل استقرار </a:t>
            </a:r>
            <a:r>
              <a:rPr lang="fa-IR" sz="1600" dirty="0" smtClean="0">
                <a:cs typeface="B Nazanin" panose="00000400000000000000" pitchFamily="2" charset="-78"/>
              </a:rPr>
              <a:t>بيمار: آمبولانس</a:t>
            </a:r>
            <a:endParaRPr lang="fa-IR" sz="1600" dirty="0">
              <a:cs typeface="B Nazanin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AutoNum type="arabicPeriod" startAt="6"/>
              <a:defRPr/>
            </a:pPr>
            <a:r>
              <a:rPr lang="fa-IR" sz="1600" dirty="0">
                <a:cs typeface="B Nazanin" panose="00000400000000000000" pitchFamily="2" charset="-78"/>
              </a:rPr>
              <a:t>احياء ريوي</a:t>
            </a:r>
          </a:p>
          <a:p>
            <a:pPr marL="457200" indent="-457200" algn="r" rtl="1">
              <a:buFont typeface="Wingdings" panose="05000000000000000000" pitchFamily="2" charset="2"/>
              <a:buAutoNum type="arabicPeriod" startAt="6"/>
              <a:defRPr/>
            </a:pPr>
            <a:r>
              <a:rPr lang="fa-IR" sz="1600" dirty="0">
                <a:cs typeface="B Nazanin" panose="00000400000000000000" pitchFamily="2" charset="-78"/>
              </a:rPr>
              <a:t>بهداشت تنفسي و سرفه -  تزريق بي خطر – فعاليتهاي كنترلي در طي پونكسيون لومبر </a:t>
            </a:r>
          </a:p>
          <a:p>
            <a:pPr marL="457200" indent="-457200" algn="r" rtl="1">
              <a:buFont typeface="Wingdings" panose="05000000000000000000" pitchFamily="2" charset="2"/>
              <a:buAutoNum type="arabicPeriod" startAt="6"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59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FF2549"/>
                </a:solidFill>
                <a:cs typeface="B Nazanin" panose="00000400000000000000" pitchFamily="2" charset="-78"/>
              </a:rPr>
              <a:t>احتیاط‌ها بر اساس راه </a:t>
            </a:r>
            <a:r>
              <a:rPr lang="fa-IR" b="1" dirty="0" smtClean="0">
                <a:solidFill>
                  <a:srgbClr val="FF2549"/>
                </a:solidFill>
                <a:cs typeface="B Nazanin" panose="00000400000000000000" pitchFamily="2" charset="-78"/>
              </a:rPr>
              <a:t>انتقال: تماسی</a:t>
            </a:r>
            <a:endParaRPr lang="fa-IR" dirty="0">
              <a:solidFill>
                <a:srgbClr val="FF2549"/>
              </a:solidFill>
              <a:cs typeface="B Nazanin" panose="000004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200150"/>
            <a:ext cx="7057505" cy="3114155"/>
          </a:xfrm>
        </p:spPr>
        <p:txBody>
          <a:bodyPr>
            <a:normAutofit fontScale="85000" lnSpcReduction="10000"/>
          </a:bodyPr>
          <a:lstStyle/>
          <a:p>
            <a:pPr lvl="0" algn="r" rtl="1"/>
            <a:r>
              <a:rPr lang="ar-SA" dirty="0">
                <a:cs typeface="B Nazanin" panose="00000400000000000000" pitchFamily="2" charset="-78"/>
              </a:rPr>
              <a:t>کاربرد همیشگی موارد احتیاط‌های استاندارد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/>
            <a:r>
              <a:rPr lang="ar-SA" dirty="0">
                <a:cs typeface="B Nazanin" panose="00000400000000000000" pitchFamily="2" charset="-78"/>
              </a:rPr>
              <a:t>رعایت بهداشت دست و توجه به اندیکاسیون های آن.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/>
            <a:r>
              <a:rPr lang="ar-SA" dirty="0">
                <a:cs typeface="B Nazanin" panose="00000400000000000000" pitchFamily="2" charset="-78"/>
              </a:rPr>
              <a:t>استفاده از دست‌کش و تعویض آن بعد از  آلودگی با ترشحات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/>
            <a:r>
              <a:rPr lang="ar-SA" dirty="0">
                <a:cs typeface="B Nazanin" panose="00000400000000000000" pitchFamily="2" charset="-78"/>
              </a:rPr>
              <a:t>استفاده از گان و سایر وسايل حفاظت فردي حسب لزوم مورداستفاده آن‌ها.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r>
              <a:rPr lang="ar-SA" dirty="0">
                <a:cs typeface="B Nazanin" panose="00000400000000000000" pitchFamily="2" charset="-78"/>
              </a:rPr>
              <a:t>توجه به اینکه حداقل‌ترین ریسک آلودگی محیط در حین انتقال بیمار ایجاد شود( پوشاندن گان به بیمار)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541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FF2549"/>
                </a:solidFill>
                <a:cs typeface="B Nazanin" panose="00000400000000000000" pitchFamily="2" charset="-78"/>
              </a:rPr>
              <a:t>احتیاط‌ها بر اساس راه انتقال: </a:t>
            </a:r>
            <a:r>
              <a:rPr lang="fa-IR" b="1" dirty="0" smtClean="0">
                <a:solidFill>
                  <a:srgbClr val="FF2549"/>
                </a:solidFill>
                <a:cs typeface="B Nazanin" panose="00000400000000000000" pitchFamily="2" charset="-78"/>
              </a:rPr>
              <a:t>قطرات تنفسی</a:t>
            </a:r>
            <a:endParaRPr lang="fa-IR" dirty="0">
              <a:solidFill>
                <a:srgbClr val="FF2549"/>
              </a:solidFill>
              <a:cs typeface="B Nazanin" panose="000004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200151"/>
            <a:ext cx="7265324" cy="2981152"/>
          </a:xfrm>
        </p:spPr>
        <p:txBody>
          <a:bodyPr>
            <a:normAutofit fontScale="62500" lnSpcReduction="20000"/>
          </a:bodyPr>
          <a:lstStyle/>
          <a:p>
            <a:pPr lvl="0" algn="r" rtl="1"/>
            <a:r>
              <a:rPr lang="ar-SA" dirty="0">
                <a:cs typeface="B Nazanin" panose="00000400000000000000" pitchFamily="2" charset="-78"/>
              </a:rPr>
              <a:t>توجه به احتیاط‌های استاندارد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/>
            <a:r>
              <a:rPr lang="ar-SA" dirty="0">
                <a:cs typeface="B Nazanin" panose="00000400000000000000" pitchFamily="2" charset="-78"/>
              </a:rPr>
              <a:t>استفاده از ماسک درزمان ورود به صحنه ای که بیمار با علائم تنفسی امکان مواجهه است و به خصوص وقتیکه فاصله با بیمار کمتر از یک متر می‌شود.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/>
            <a:r>
              <a:rPr lang="ar-SA" dirty="0">
                <a:cs typeface="B Nazanin" panose="00000400000000000000" pitchFamily="2" charset="-78"/>
              </a:rPr>
              <a:t>رعایت آداب سرفه توسط بیمار با پوشاندن بینی و دهان در حین سرفه و عطسه با دستمال و دفع بهداشتی آن و انجام عمل بهداشت دست بعدازآن.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/>
            <a:r>
              <a:rPr lang="ar-SA" dirty="0">
                <a:cs typeface="B Nazanin" panose="00000400000000000000" pitchFamily="2" charset="-78"/>
              </a:rPr>
              <a:t>بيمار با علائم سرفه بايستي در حین انتقال ماسك جراحي داشته باشد.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/>
            <a:r>
              <a:rPr lang="ar-SA" dirty="0">
                <a:cs typeface="B Nazanin" panose="00000400000000000000" pitchFamily="2" charset="-78"/>
              </a:rPr>
              <a:t>اگر در حین انتقال اقداماتی مانند بررسی راه هوایی، ساکشن ترشحات، لوله‌گذاری برای بیمار ضرورت پیدا کرد باید از </a:t>
            </a:r>
            <a:r>
              <a:rPr lang="ar-SA" dirty="0" smtClean="0">
                <a:cs typeface="B Nazanin" panose="00000400000000000000" pitchFamily="2" charset="-78"/>
              </a:rPr>
              <a:t>ماسک</a:t>
            </a:r>
            <a:r>
              <a:rPr lang="fa-IR" dirty="0" smtClean="0">
                <a:cs typeface="B Nazanin" panose="00000400000000000000" pitchFamily="2" charset="-78"/>
              </a:rPr>
              <a:t> (ارجح </a:t>
            </a:r>
            <a:r>
              <a:rPr lang="en-US" dirty="0" smtClean="0">
                <a:cs typeface="B Nazanin" panose="00000400000000000000" pitchFamily="2" charset="-78"/>
              </a:rPr>
              <a:t>n95</a:t>
            </a:r>
            <a:r>
              <a:rPr lang="fa-IR" dirty="0" smtClean="0">
                <a:cs typeface="B Nazanin" panose="00000400000000000000" pitchFamily="2" charset="-78"/>
              </a:rPr>
              <a:t> ) استفاده </a:t>
            </a:r>
            <a:r>
              <a:rPr lang="fa-IR" dirty="0">
                <a:cs typeface="B Nazanin" panose="00000400000000000000" pitchFamily="2" charset="-78"/>
              </a:rPr>
              <a:t>شود.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/>
            <a:r>
              <a:rPr lang="ar-SA" dirty="0">
                <a:cs typeface="B Nazanin" panose="00000400000000000000" pitchFamily="2" charset="-78"/>
              </a:rPr>
              <a:t>مدیریت راه هوایی و اقدانات درمانی و ارزیابی در فاصله کمتر از یک متر در صورت امکان و ترجیحاً فقط توسط یکی از تکنسین ها انجام شود.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7425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7813964" cy="708025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FF2549"/>
                </a:solidFill>
                <a:cs typeface="B Nazanin" panose="00000400000000000000" pitchFamily="2" charset="-78"/>
              </a:rPr>
              <a:t>احتیاط‌ها بر اساس راه انتقال: </a:t>
            </a:r>
            <a:r>
              <a:rPr lang="fa-IR" b="1" dirty="0" smtClean="0">
                <a:solidFill>
                  <a:srgbClr val="FF2549"/>
                </a:solidFill>
                <a:cs typeface="B Nazanin" panose="00000400000000000000" pitchFamily="2" charset="-78"/>
              </a:rPr>
              <a:t>هوایی</a:t>
            </a:r>
            <a:endParaRPr lang="fa-IR" dirty="0">
              <a:solidFill>
                <a:srgbClr val="FF2549"/>
              </a:solidFill>
              <a:cs typeface="B Nazanin" panose="000004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200150"/>
            <a:ext cx="7473142" cy="2656955"/>
          </a:xfrm>
        </p:spPr>
        <p:txBody>
          <a:bodyPr>
            <a:normAutofit fontScale="70000" lnSpcReduction="20000"/>
          </a:bodyPr>
          <a:lstStyle/>
          <a:p>
            <a:pPr lvl="0" algn="r" rtl="1"/>
            <a:r>
              <a:rPr lang="ar-SA" dirty="0">
                <a:cs typeface="B Nazanin" panose="00000400000000000000" pitchFamily="2" charset="-78"/>
              </a:rPr>
              <a:t>توجه به اصول احتیاط‌های استاندارد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/>
            <a:r>
              <a:rPr lang="fa-IR" dirty="0">
                <a:cs typeface="B Nazanin" panose="00000400000000000000" pitchFamily="2" charset="-78"/>
              </a:rPr>
              <a:t>برقراری تهویه هوا </a:t>
            </a:r>
            <a:r>
              <a:rPr lang="fa-IR" dirty="0" smtClean="0">
                <a:cs typeface="B Nazanin" panose="00000400000000000000" pitchFamily="2" charset="-78"/>
              </a:rPr>
              <a:t>به‌ با </a:t>
            </a:r>
            <a:r>
              <a:rPr lang="fa-IR" dirty="0">
                <a:cs typeface="B Nazanin" panose="00000400000000000000" pitchFamily="2" charset="-78"/>
              </a:rPr>
              <a:t>استفاده از اگزوز فن‌های </a:t>
            </a:r>
            <a:r>
              <a:rPr lang="fa-IR" dirty="0" smtClean="0">
                <a:cs typeface="B Nazanin" panose="00000400000000000000" pitchFamily="2" charset="-78"/>
              </a:rPr>
              <a:t>اتاقک عقب </a:t>
            </a:r>
            <a:r>
              <a:rPr lang="fa-IR" dirty="0">
                <a:cs typeface="B Nazanin" panose="00000400000000000000" pitchFamily="2" charset="-78"/>
              </a:rPr>
              <a:t>آمبولانس</a:t>
            </a:r>
            <a:r>
              <a:rPr lang="fa-IR" dirty="0" smtClean="0">
                <a:cs typeface="B Nazanin" panose="00000400000000000000" pitchFamily="2" charset="-78"/>
              </a:rPr>
              <a:t>،( </a:t>
            </a:r>
            <a:r>
              <a:rPr lang="fa-IR" dirty="0">
                <a:cs typeface="B Nazanin" panose="00000400000000000000" pitchFamily="2" charset="-78"/>
              </a:rPr>
              <a:t>حداقل کاری که می‌توان انجام داد بازکردن پنجره‌های آمبولانس است).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/>
            <a:r>
              <a:rPr lang="fa-IR" dirty="0">
                <a:cs typeface="B Nazanin" panose="00000400000000000000" pitchFamily="2" charset="-78"/>
              </a:rPr>
              <a:t>استفاده از ماسک‌های </a:t>
            </a:r>
            <a:r>
              <a:rPr lang="en-US" dirty="0">
                <a:cs typeface="B Nazanin" panose="00000400000000000000" pitchFamily="2" charset="-78"/>
              </a:rPr>
              <a:t>n95</a:t>
            </a:r>
            <a:r>
              <a:rPr lang="fa-IR" dirty="0">
                <a:cs typeface="B Nazanin" panose="00000400000000000000" pitchFamily="2" charset="-78"/>
              </a:rPr>
              <a:t> توسط کارکنان.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/>
            <a:r>
              <a:rPr lang="fa-IR" dirty="0">
                <a:cs typeface="B Nazanin" panose="00000400000000000000" pitchFamily="2" charset="-78"/>
              </a:rPr>
              <a:t>استفاده از ماسک جراحی توسط بیمار.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/>
            <a:r>
              <a:rPr lang="ar-SA" dirty="0">
                <a:cs typeface="B Nazanin" panose="00000400000000000000" pitchFamily="2" charset="-78"/>
              </a:rPr>
              <a:t>رعایت آداب سرفه توسط بیمار با پوشاندن بینی و دهان در حین سرفه و عطسه با دستمال و دفع بهداشتی آن و انجام عمل بهداشت دست بعدازآن.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/>
            <a:r>
              <a:rPr lang="ar-SA" dirty="0">
                <a:cs typeface="B Nazanin" panose="00000400000000000000" pitchFamily="2" charset="-78"/>
              </a:rPr>
              <a:t>حضور تنها یکی از تکنسین ها بر بالین و کابین عقب آمبولانس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7936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22288"/>
            <a:ext cx="1741488" cy="1565275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300" b="1" dirty="0">
                <a:cs typeface="B Nazanin" panose="00000400000000000000" pitchFamily="2" charset="-78"/>
              </a:rPr>
              <a:t>نظام مراقبت سندرمیک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DB549D66-13BB-4AF8-A51F-972A08BCC3AA}" type="slidenum">
              <a:rPr lang="fa-IR" smtClean="0"/>
              <a:t>7</a:t>
            </a:fld>
            <a:endParaRPr lang="fa-IR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25662" y="2487613"/>
            <a:ext cx="5656294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omid\Desktop\UntitledSS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6369" y="-29014"/>
            <a:ext cx="3150237" cy="2672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033" y="-29014"/>
            <a:ext cx="3236780" cy="25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8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50800"/>
            <a:ext cx="7429500" cy="738909"/>
          </a:xfrm>
        </p:spPr>
        <p:txBody>
          <a:bodyPr>
            <a:normAutofit/>
          </a:bodyPr>
          <a:lstStyle/>
          <a:p>
            <a:pPr algn="ctr"/>
            <a:r>
              <a:rPr lang="fa-IR" sz="2100" b="1" dirty="0">
                <a:solidFill>
                  <a:srgbClr val="FF2549"/>
                </a:solidFill>
                <a:cs typeface="B Nazanin" panose="00000400000000000000" pitchFamily="2" charset="-78"/>
              </a:rPr>
              <a:t>توجه به سندرم‌های بالینی و غربالگری سندرمی</a:t>
            </a:r>
            <a:r>
              <a:rPr lang="fa-IR" sz="2100" dirty="0">
                <a:solidFill>
                  <a:srgbClr val="FF2549"/>
                </a:solidFill>
                <a:cs typeface="B Nazanin" panose="00000400000000000000" pitchFamily="2" charset="-78"/>
              </a:rPr>
              <a:t>: نظام مراقبت سندرمیک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58499356"/>
              </p:ext>
            </p:extLst>
          </p:nvPr>
        </p:nvGraphicFramePr>
        <p:xfrm>
          <a:off x="374073" y="789709"/>
          <a:ext cx="8104909" cy="399528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28619"/>
                <a:gridCol w="2076290"/>
              </a:tblGrid>
              <a:tr h="557776"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500" b="1" dirty="0">
                          <a:effectLst/>
                          <a:cs typeface="B Nazanin" panose="00000400000000000000" pitchFamily="2" charset="-78"/>
                        </a:rPr>
                        <a:t>شکایت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139" marR="52139" marT="26070" marB="26070" anchor="ctr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500" b="1">
                          <a:effectLst/>
                          <a:cs typeface="B Nazanin" panose="00000400000000000000" pitchFamily="2" charset="-78"/>
                        </a:rPr>
                        <a:t>نوع احتیاطات پیشنهادی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882091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a-IR" sz="1500" b="1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500" b="1" dirty="0" smtClean="0">
                          <a:effectLst/>
                          <a:cs typeface="B Nazanin" panose="00000400000000000000" pitchFamily="2" charset="-78"/>
                        </a:rPr>
                        <a:t>تب </a:t>
                      </a:r>
                      <a:r>
                        <a:rPr lang="ar-SA" sz="1500" b="1" dirty="0">
                          <a:effectLst/>
                          <a:cs typeface="B Nazanin" panose="00000400000000000000" pitchFamily="2" charset="-78"/>
                        </a:rPr>
                        <a:t>با علائم تنفسی </a:t>
                      </a:r>
                      <a:r>
                        <a:rPr lang="ar-SA" sz="1500" b="1" dirty="0" smtClean="0">
                          <a:effectLst/>
                          <a:cs typeface="B Nazanin" panose="00000400000000000000" pitchFamily="2" charset="-78"/>
                        </a:rPr>
                        <a:t>فوقانی</a:t>
                      </a:r>
                      <a:r>
                        <a:rPr lang="fa-IR" sz="1500" b="1" dirty="0" smtClean="0">
                          <a:effectLst/>
                          <a:cs typeface="B Nazanin" panose="00000400000000000000" pitchFamily="2" charset="-78"/>
                        </a:rPr>
                        <a:t> شبه انفلوانزا</a:t>
                      </a:r>
                      <a:r>
                        <a:rPr lang="ar-SA" sz="1500" b="1" dirty="0" smtClean="0">
                          <a:effectLst/>
                          <a:cs typeface="B Nazanin" panose="00000400000000000000" pitchFamily="2" charset="-78"/>
                        </a:rPr>
                        <a:t>، </a:t>
                      </a:r>
                      <a:endParaRPr lang="fa-IR" sz="1500" b="1" dirty="0" smtClean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5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قطره ای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139" marR="52139" marT="26070" marB="26070" anchor="ctr"/>
                </a:tc>
              </a:tr>
              <a:tr h="882091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a-IR" sz="15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سندرم دیسترس شدید تنفسی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500" b="1" dirty="0" smtClean="0">
                          <a:effectLst/>
                          <a:cs typeface="B Nazanin" panose="00000400000000000000" pitchFamily="2" charset="-78"/>
                        </a:rPr>
                        <a:t>استنشاقی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139" marR="52139" marT="26070" marB="26070" anchor="ctr"/>
                </a:tc>
              </a:tr>
              <a:tr h="557776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a-IR" sz="1500" b="1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500" b="1" dirty="0" smtClean="0">
                          <a:effectLst/>
                          <a:cs typeface="B Nazanin" panose="00000400000000000000" pitchFamily="2" charset="-78"/>
                        </a:rPr>
                        <a:t>علائم </a:t>
                      </a:r>
                      <a:r>
                        <a:rPr lang="ar-SA" sz="1500" b="1" dirty="0">
                          <a:effectLst/>
                          <a:cs typeface="B Nazanin" panose="00000400000000000000" pitchFamily="2" charset="-78"/>
                        </a:rPr>
                        <a:t>تنفسی در شیرخواران و کودکان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500" b="1" dirty="0">
                          <a:effectLst/>
                          <a:cs typeface="B Nazanin" panose="00000400000000000000" pitchFamily="2" charset="-78"/>
                        </a:rPr>
                        <a:t>تماسی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139" marR="52139" marT="26070" marB="26070" anchor="ctr"/>
                </a:tc>
              </a:tr>
              <a:tr h="557776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a-IR" sz="1500" b="1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500" b="1" dirty="0" smtClean="0">
                          <a:effectLst/>
                          <a:cs typeface="B Nazanin" panose="00000400000000000000" pitchFamily="2" charset="-78"/>
                        </a:rPr>
                        <a:t>تب </a:t>
                      </a:r>
                      <a:r>
                        <a:rPr lang="ar-SA" sz="1500" b="1" dirty="0">
                          <a:effectLst/>
                          <a:cs typeface="B Nazanin" panose="00000400000000000000" pitchFamily="2" charset="-78"/>
                        </a:rPr>
                        <a:t>وسرفه های شدید حمله ای و مستمر در طی دوره زمانی فعالیت سیاه سرفه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500" b="1" dirty="0">
                          <a:effectLst/>
                          <a:cs typeface="B Nazanin" panose="00000400000000000000" pitchFamily="2" charset="-78"/>
                        </a:rPr>
                        <a:t>قطره ای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139" marR="52139" marT="26070" marB="26070" anchor="ctr"/>
                </a:tc>
              </a:tr>
              <a:tr h="557776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39" marR="52139" marT="26070" marB="2607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04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50801"/>
            <a:ext cx="7429500" cy="822036"/>
          </a:xfrm>
        </p:spPr>
        <p:txBody>
          <a:bodyPr>
            <a:normAutofit/>
          </a:bodyPr>
          <a:lstStyle/>
          <a:p>
            <a:pPr algn="ctr"/>
            <a:r>
              <a:rPr lang="fa-IR" sz="2100" b="1" dirty="0">
                <a:solidFill>
                  <a:srgbClr val="FF2549"/>
                </a:solidFill>
                <a:cs typeface="B Nazanin" panose="00000400000000000000" pitchFamily="2" charset="-78"/>
              </a:rPr>
              <a:t>توجه به سندرم‌های بالینی و غربالگری سندرمی</a:t>
            </a:r>
            <a:r>
              <a:rPr lang="fa-IR" sz="2100" dirty="0">
                <a:solidFill>
                  <a:srgbClr val="FF2549"/>
                </a:solidFill>
                <a:cs typeface="B Nazanin" panose="00000400000000000000" pitchFamily="2" charset="-78"/>
              </a:rPr>
              <a:t>: نظام مراقبت سندرمیک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31251188"/>
              </p:ext>
            </p:extLst>
          </p:nvPr>
        </p:nvGraphicFramePr>
        <p:xfrm>
          <a:off x="0" y="1044575"/>
          <a:ext cx="7755591" cy="25623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68788"/>
                <a:gridCol w="1986803"/>
              </a:tblGrid>
              <a:tr h="630936"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 dirty="0">
                          <a:effectLst/>
                          <a:cs typeface="B Nazanin" panose="00000400000000000000" pitchFamily="2" charset="-78"/>
                        </a:rPr>
                        <a:t>شکایت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139" marR="52139" marT="26070" marB="26070" anchor="ctr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>
                          <a:effectLst/>
                          <a:cs typeface="B Nazanin" panose="00000400000000000000" pitchFamily="2" charset="-78"/>
                        </a:rPr>
                        <a:t>نوع احتیاطات پیشنهادی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482845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a-IR" sz="1800" b="1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800" b="1" dirty="0" smtClean="0">
                          <a:effectLst/>
                          <a:cs typeface="B Nazanin" panose="00000400000000000000" pitchFamily="2" charset="-78"/>
                        </a:rPr>
                        <a:t>تب </a:t>
                      </a:r>
                      <a:r>
                        <a:rPr lang="ar-SA" sz="1800" b="1" dirty="0">
                          <a:effectLst/>
                          <a:cs typeface="B Nazanin" panose="00000400000000000000" pitchFamily="2" charset="-78"/>
                        </a:rPr>
                        <a:t>و </a:t>
                      </a:r>
                      <a:r>
                        <a:rPr lang="ar-SA" sz="1800" b="1" dirty="0" smtClean="0">
                          <a:effectLst/>
                          <a:cs typeface="B Nazanin" panose="00000400000000000000" pitchFamily="2" charset="-78"/>
                        </a:rPr>
                        <a:t>خونریزی</a:t>
                      </a:r>
                      <a:r>
                        <a:rPr lang="fa-IR" sz="1800" b="1" dirty="0" smtClean="0">
                          <a:effectLst/>
                          <a:cs typeface="B Nazanin" panose="00000400000000000000" pitchFamily="2" charset="-78"/>
                        </a:rPr>
                        <a:t> ( به خصوص</a:t>
                      </a:r>
                      <a:r>
                        <a:rPr lang="ar-SA" sz="1800" b="1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800" b="1" dirty="0">
                          <a:effectLst/>
                          <a:cs typeface="B Nazanin" panose="00000400000000000000" pitchFamily="2" charset="-78"/>
                        </a:rPr>
                        <a:t>از دو نقطه بدن و غیر قابل </a:t>
                      </a:r>
                      <a:r>
                        <a:rPr lang="ar-SA" sz="1800" b="1" dirty="0" smtClean="0">
                          <a:effectLst/>
                          <a:cs typeface="B Nazanin" panose="00000400000000000000" pitchFamily="2" charset="-78"/>
                        </a:rPr>
                        <a:t>توجیه</a:t>
                      </a:r>
                      <a:r>
                        <a:rPr lang="fa-IR" sz="1800" b="1" dirty="0" smtClean="0"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>
                          <a:effectLst/>
                          <a:cs typeface="B Nazanin" panose="00000400000000000000" pitchFamily="2" charset="-78"/>
                        </a:rPr>
                        <a:t>استنشاقی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139" marR="52139" marT="26070" marB="26070" anchor="ctr"/>
                </a:tc>
              </a:tr>
              <a:tr h="482845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a-IR" sz="1800" b="1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800" b="1" dirty="0" smtClean="0">
                          <a:effectLst/>
                          <a:cs typeface="B Nazanin" panose="00000400000000000000" pitchFamily="2" charset="-78"/>
                        </a:rPr>
                        <a:t>تب </a:t>
                      </a:r>
                      <a:r>
                        <a:rPr lang="ar-SA" sz="1800" b="1" dirty="0">
                          <a:effectLst/>
                          <a:cs typeface="B Nazanin" panose="00000400000000000000" pitchFamily="2" charset="-78"/>
                        </a:rPr>
                        <a:t>و بثورات حاد جلدی ماکولوپاپولر( با سرفه و کوریزا)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>
                          <a:effectLst/>
                          <a:cs typeface="B Nazanin" panose="00000400000000000000" pitchFamily="2" charset="-78"/>
                        </a:rPr>
                        <a:t>استنشاقی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139" marR="52139" marT="26070" marB="26070" anchor="ctr"/>
                </a:tc>
              </a:tr>
              <a:tr h="482845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ar-SA" sz="1800" b="1" dirty="0">
                          <a:effectLst/>
                          <a:cs typeface="B Nazanin" panose="00000400000000000000" pitchFamily="2" charset="-78"/>
                        </a:rPr>
                        <a:t>تب و بثورات حاد </a:t>
                      </a:r>
                      <a:r>
                        <a:rPr lang="ar-SA" sz="1800" b="1" dirty="0" smtClean="0">
                          <a:effectLst/>
                          <a:cs typeface="B Nazanin" panose="00000400000000000000" pitchFamily="2" charset="-78"/>
                        </a:rPr>
                        <a:t>جلدی</a:t>
                      </a:r>
                      <a:r>
                        <a:rPr lang="fa-IR" sz="1800" b="1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800" b="1" dirty="0" smtClean="0">
                          <a:effectLst/>
                          <a:cs typeface="B Nazanin" panose="00000400000000000000" pitchFamily="2" charset="-78"/>
                        </a:rPr>
                        <a:t>وزیکولر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>
                          <a:effectLst/>
                          <a:cs typeface="B Nazanin" panose="00000400000000000000" pitchFamily="2" charset="-78"/>
                        </a:rPr>
                        <a:t>استنشاقی و تماسی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139" marR="52139" marT="26070" marB="26070" anchor="ctr"/>
                </a:tc>
              </a:tr>
              <a:tr h="482845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a-IR" sz="1800" b="1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800" b="1" dirty="0" smtClean="0">
                          <a:effectLst/>
                          <a:cs typeface="B Nazanin" panose="00000400000000000000" pitchFamily="2" charset="-78"/>
                        </a:rPr>
                        <a:t>تب </a:t>
                      </a:r>
                      <a:r>
                        <a:rPr lang="ar-SA" sz="1800" b="1" dirty="0">
                          <a:effectLst/>
                          <a:cs typeface="B Nazanin" panose="00000400000000000000" pitchFamily="2" charset="-78"/>
                        </a:rPr>
                        <a:t>و بثورات حاد جلدی پورپورا، پتشی، اکیموز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 dirty="0">
                          <a:effectLst/>
                          <a:cs typeface="B Nazanin" panose="00000400000000000000" pitchFamily="2" charset="-78"/>
                        </a:rPr>
                        <a:t>قطره ای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139" marR="52139" marT="26070" marB="2607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10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Office PowerPoint</Application>
  <PresentationFormat>On-screen Show (16:9)</PresentationFormat>
  <Paragraphs>98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استراتژی‌های پیشگیری در اورژانس پیش بیمارستانی</vt:lpstr>
      <vt:lpstr>اجزاء احتياطهاي استاندارد</vt:lpstr>
      <vt:lpstr>احتیاط‌ها بر اساس راه انتقال: تماسی</vt:lpstr>
      <vt:lpstr>احتیاط‌ها بر اساس راه انتقال: قطرات تنفسی</vt:lpstr>
      <vt:lpstr>احتیاط‌ها بر اساس راه انتقال: هوایی</vt:lpstr>
      <vt:lpstr>نظام مراقبت سندرمیک</vt:lpstr>
      <vt:lpstr>توجه به سندرم‌های بالینی و غربالگری سندرمی: نظام مراقبت سندرمیک </vt:lpstr>
      <vt:lpstr>توجه به سندرم‌های بالینی و غربالگری سندرمی: نظام مراقبت سندرمیک </vt:lpstr>
      <vt:lpstr>توجه به سندرم‌های بالینی و غربالگری سندرمی: نظام مراقبت سندرمیک </vt:lpstr>
      <vt:lpstr>توجه به سندرم‌های بالینی و غربالگری سندرمی: نظام مراقبت سندرمیک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2020-03-04T06:12:35Z</dcterms:modified>
</cp:coreProperties>
</file>